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9"/>
  </p:notesMasterIdLst>
  <p:handoutMasterIdLst>
    <p:handoutMasterId r:id="rId30"/>
  </p:handoutMasterIdLst>
  <p:sldIdLst>
    <p:sldId id="1009" r:id="rId2"/>
    <p:sldId id="591" r:id="rId3"/>
    <p:sldId id="1014" r:id="rId4"/>
    <p:sldId id="788" r:id="rId5"/>
    <p:sldId id="1017" r:id="rId6"/>
    <p:sldId id="742" r:id="rId7"/>
    <p:sldId id="1022" r:id="rId8"/>
    <p:sldId id="1023" r:id="rId9"/>
    <p:sldId id="1016" r:id="rId10"/>
    <p:sldId id="807" r:id="rId11"/>
    <p:sldId id="809" r:id="rId12"/>
    <p:sldId id="710" r:id="rId13"/>
    <p:sldId id="791" r:id="rId14"/>
    <p:sldId id="625" r:id="rId15"/>
    <p:sldId id="772" r:id="rId16"/>
    <p:sldId id="773" r:id="rId17"/>
    <p:sldId id="1019" r:id="rId18"/>
    <p:sldId id="795" r:id="rId19"/>
    <p:sldId id="1015" r:id="rId20"/>
    <p:sldId id="805" r:id="rId21"/>
    <p:sldId id="802" r:id="rId22"/>
    <p:sldId id="1020" r:id="rId23"/>
    <p:sldId id="1021" r:id="rId24"/>
    <p:sldId id="794" r:id="rId25"/>
    <p:sldId id="774" r:id="rId26"/>
    <p:sldId id="601" r:id="rId27"/>
    <p:sldId id="592" r:id="rId28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87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FFCC"/>
    <a:srgbClr val="FFCCFF"/>
    <a:srgbClr val="0000FF"/>
    <a:srgbClr val="CCFFFF"/>
    <a:srgbClr val="FF0000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FE0CD-3121-4DA3-8088-CD905E659D25}" v="108" dt="2020-10-30T02:06:05.7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78" autoAdjust="0"/>
    <p:restoredTop sz="88974" autoAdjust="0"/>
  </p:normalViewPr>
  <p:slideViewPr>
    <p:cSldViewPr snapToGrid="0" showGuides="1">
      <p:cViewPr varScale="1">
        <p:scale>
          <a:sx n="121" d="100"/>
          <a:sy n="121" d="100"/>
        </p:scale>
        <p:origin x="1728" y="168"/>
      </p:cViewPr>
      <p:guideLst>
        <p:guide orient="horz" pos="1872"/>
        <p:guide pos="381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853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11/19/24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2.png>
</file>

<file path=ppt/media/image12.wmf>
</file>

<file path=ppt/media/image13.png>
</file>

<file path=ppt/media/image13.wmf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190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11/19/24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50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15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572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ABB1E34-FDCA-4DA0-A135-D730A4D9E11A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218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218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6E10345-CB08-4974-8D67-32EDF37369A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18</a:t>
            </a:fld>
            <a:endParaRPr lang="en-US" altLang="en-US" sz="1300"/>
          </a:p>
        </p:txBody>
      </p:sp>
      <p:sp>
        <p:nvSpPr>
          <p:cNvPr id="1218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218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 lIns="99035" tIns="49517" rIns="99035" bIns="49517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8303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4928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1541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0C1AB0E-28F4-456F-A184-067C7906130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392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392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A843B90-E53E-4630-A674-FA20D79D321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24</a:t>
            </a:fld>
            <a:endParaRPr lang="en-US" altLang="en-US" sz="1300"/>
          </a:p>
        </p:txBody>
      </p:sp>
      <p:sp>
        <p:nvSpPr>
          <p:cNvPr id="13926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4B28E199-87DA-43AD-96BE-C007BE19E0E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3927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799012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3927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988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26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860828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48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A8734-4A1D-4F48-B9DD-0EC804B19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>
            <a:extLst>
              <a:ext uri="{FF2B5EF4-FFF2-40B4-BE49-F238E27FC236}">
                <a16:creationId xmlns:a16="http://schemas.microsoft.com/office/drawing/2014/main" id="{EB5FF7A3-F336-4C6C-1039-4C6C66491CC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>
            <a:extLst>
              <a:ext uri="{FF2B5EF4-FFF2-40B4-BE49-F238E27FC236}">
                <a16:creationId xmlns:a16="http://schemas.microsoft.com/office/drawing/2014/main" id="{C57808BF-6E62-0D23-7FB8-334771CF23D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>
            <a:extLst>
              <a:ext uri="{FF2B5EF4-FFF2-40B4-BE49-F238E27FC236}">
                <a16:creationId xmlns:a16="http://schemas.microsoft.com/office/drawing/2014/main" id="{A7ECC171-0D24-96DF-9F7D-B3B86339119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102405" name="Rectangle 2">
            <a:extLst>
              <a:ext uri="{FF2B5EF4-FFF2-40B4-BE49-F238E27FC236}">
                <a16:creationId xmlns:a16="http://schemas.microsoft.com/office/drawing/2014/main" id="{D077A093-3A56-A884-6615-13DDEFB18E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>
            <a:extLst>
              <a:ext uri="{FF2B5EF4-FFF2-40B4-BE49-F238E27FC236}">
                <a16:creationId xmlns:a16="http://schemas.microsoft.com/office/drawing/2014/main" id="{491103AE-9E3A-64FD-6F60-36119F3AC9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625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D4265E-752D-7750-F96F-5CB2FFCF2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>
            <a:extLst>
              <a:ext uri="{FF2B5EF4-FFF2-40B4-BE49-F238E27FC236}">
                <a16:creationId xmlns:a16="http://schemas.microsoft.com/office/drawing/2014/main" id="{E321EE76-A53F-C599-071F-E4EE95D235B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>
            <a:extLst>
              <a:ext uri="{FF2B5EF4-FFF2-40B4-BE49-F238E27FC236}">
                <a16:creationId xmlns:a16="http://schemas.microsoft.com/office/drawing/2014/main" id="{D54EE587-E64D-19E0-3CE5-3B86814618B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>
            <a:extLst>
              <a:ext uri="{FF2B5EF4-FFF2-40B4-BE49-F238E27FC236}">
                <a16:creationId xmlns:a16="http://schemas.microsoft.com/office/drawing/2014/main" id="{67BBD193-6053-8A9A-5F11-3A4984F63E1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102405" name="Rectangle 2">
            <a:extLst>
              <a:ext uri="{FF2B5EF4-FFF2-40B4-BE49-F238E27FC236}">
                <a16:creationId xmlns:a16="http://schemas.microsoft.com/office/drawing/2014/main" id="{D419EC00-6544-C0F8-8C92-C2FC7C072DA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>
            <a:extLst>
              <a:ext uri="{FF2B5EF4-FFF2-40B4-BE49-F238E27FC236}">
                <a16:creationId xmlns:a16="http://schemas.microsoft.com/office/drawing/2014/main" id="{199EDE25-FE72-5570-B983-E87A1E57CE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72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1112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10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345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2859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13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020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11/19/24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14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367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11/19/24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2.w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9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9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0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90.png"/><Relationship Id="rId4" Type="http://schemas.openxmlformats.org/officeDocument/2006/relationships/image" Target="../media/image180.png"/><Relationship Id="rId9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7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11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*Adapted from the textbook slides</a:t>
            </a:r>
            <a:endParaRPr lang="en-US" sz="1800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6235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Encryption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188832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To encrypt message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400" dirty="0"/>
                  <a:t> to Alice, whose public key is </a:t>
                </a:r>
                <a:r>
                  <a:rPr lang="en-US" sz="24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: </a:t>
                </a:r>
                <a:endParaRPr lang="en-US" altLang="en-US" sz="2400" i="1" dirty="0"/>
              </a:p>
              <a:p>
                <a:pPr marL="742950" lvl="1" indent="-285750" eaLnBrk="1" hangingPunct="1"/>
                <a:r>
                  <a:rPr lang="en-US" altLang="en-US" sz="2400" dirty="0"/>
                  <a:t>Bob selects random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400" dirty="0"/>
                  <a:t>Sends: 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 , m.(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=m.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1888326"/>
              </a:xfrm>
              <a:blipFill>
                <a:blip r:embed="rId3"/>
                <a:stretch>
                  <a:fillRect l="-308" t="-26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10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486524" y="4072700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690815" y="4072700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084367" y="4072700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679563" y="51987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690815" y="452749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dash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150436" y="4067123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806486" y="4037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86" y="4458617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562" y="4007451"/>
            <a:ext cx="497384" cy="640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altLang="en-US" sz="2400" i="1" dirty="0">
                  <a:solidFill>
                    <a:srgbClr val="0000FF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9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4908" t="-5128" b="-2820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742950" lvl="1" indent="-285750" eaLnBrk="1" hangingPunct="1"/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, (m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.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p>
                    </m:sSub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dirty="0">
                    <a:cs typeface="Times New Roman" pitchFamily="18" charset="0"/>
                  </a:rPr>
                  <a:t>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mod p)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0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b="-2368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7122324" y="4500599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/>
              <a:t>Select</a:t>
            </a:r>
          </a:p>
          <a:p>
            <a:r>
              <a:rPr lang="en-US" altLang="en-US" dirty="0"/>
              <a:t>random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13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AE9B8-8667-4F6B-B05B-C7B5FF84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400" dirty="0" err="1"/>
              <a:t>ElGamal</a:t>
            </a:r>
            <a:r>
              <a:rPr lang="en-US" altLang="en-US" sz="4400" dirty="0"/>
              <a:t> Public Key Encryption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EEBA0-DD8D-4EBE-826D-DF4C45F15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/>
              <a:t>Encryption: </a:t>
            </a:r>
          </a:p>
          <a:p>
            <a:endParaRPr lang="en-US" sz="2600" dirty="0"/>
          </a:p>
          <a:p>
            <a:r>
              <a:rPr lang="en-US" sz="2600" dirty="0"/>
              <a:t>Decryption:</a:t>
            </a:r>
          </a:p>
          <a:p>
            <a:endParaRPr lang="en-US" sz="2600" dirty="0"/>
          </a:p>
          <a:p>
            <a:r>
              <a:rPr lang="en-US" sz="2600" dirty="0"/>
              <a:t>Correctness: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F9D75-62B2-4F34-97EB-81FB928F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22F8D5-F66D-184B-BCC9-EADDD933E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258" y="1547018"/>
            <a:ext cx="6477665" cy="618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B9A070-2FE5-7049-8FBD-46A24BB01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6" y="2509713"/>
            <a:ext cx="4122116" cy="5978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0C7FE-951E-D949-AECC-D04D88B9F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823" y="3640137"/>
            <a:ext cx="8714308" cy="183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123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Cryptosystem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/>
                  <a:t>Problem: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 mod p </a:t>
                </a:r>
                <a:r>
                  <a:rPr lang="en-US" altLang="en-US" sz="2600" dirty="0"/>
                  <a:t>may leak bit(s)… </a:t>
                </a:r>
              </a:p>
              <a:p>
                <a:pPr eaLnBrk="1" hangingPunct="1"/>
                <a:r>
                  <a:rPr lang="en-US" altLang="en-US" sz="2600" dirty="0"/>
                  <a:t>`Classical’ DH solution: securely derive a key: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en-US" altLang="en-US" sz="2600" dirty="0"/>
              </a:p>
              <a:p>
                <a:pPr eaLnBrk="1" hangingPunct="1"/>
                <a:r>
                  <a:rPr lang="en-US" altLang="en-US" sz="2600" dirty="0"/>
                  <a:t>El-Gamal’s solution: use a group where DDH believed to hold</a:t>
                </a:r>
              </a:p>
              <a:p>
                <a:pPr lvl="2" eaLnBrk="1" hangingPunct="1"/>
                <a:r>
                  <a:rPr lang="en-US" altLang="en-US" sz="2600" dirty="0"/>
                  <a:t>Note: message must be encoded as member of the group!</a:t>
                </a:r>
              </a:p>
              <a:p>
                <a:pPr eaLnBrk="1" hangingPunct="1"/>
                <a:r>
                  <a:rPr lang="en-US" altLang="en-US" sz="2600" dirty="0"/>
                  <a:t>What is special about </a:t>
                </a:r>
                <a:r>
                  <a:rPr lang="en-US" altLang="en-US" sz="2600" dirty="0" err="1"/>
                  <a:t>ElGamal</a:t>
                </a:r>
                <a:r>
                  <a:rPr lang="en-US" altLang="en-US" sz="2600" dirty="0"/>
                  <a:t> Encryption? </a:t>
                </a:r>
              </a:p>
              <a:p>
                <a:pPr lvl="1" eaLnBrk="1" hangingPunct="1"/>
                <a:r>
                  <a:rPr lang="en-US" altLang="en-US" sz="2800" dirty="0"/>
                  <a:t>Homomorphism!</a:t>
                </a:r>
                <a:endParaRPr lang="en-US" altLang="en-US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  <a:blipFill>
                <a:blip r:embed="rId3"/>
                <a:stretch>
                  <a:fillRect l="-462" t="-787" r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1603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PKC: homomorphism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</p:spPr>
            <p:txBody>
              <a:bodyPr/>
              <a:lstStyle/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Multiplying two ciphertexts produces a ciphertext of the multiplication of the two plaintexts.</a:t>
                </a:r>
              </a:p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Given two ciphertexts: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b="0" i="1" baseline="30000" dirty="0" smtClean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m:rPr>
                        <m:nor/>
                      </m:rPr>
                      <a:rPr lang="en-US" altLang="en-US" b="0" i="1" dirty="0" smtClean="0">
                        <a:latin typeface="Times New Roman" pitchFamily="18" charset="0"/>
                        <a:cs typeface="Times New Roman" pitchFamily="18" charset="0"/>
                      </a:rPr>
                      <m:t> 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dirty="0"/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4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b="0" i="1" dirty="0" smtClean="0">
                        <a:latin typeface="Times New Roman" pitchFamily="18" charset="0"/>
                        <a:cs typeface="Times New Roman" pitchFamily="18" charset="0"/>
                      </a:rPr>
                      <m:t>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𝑀𝑢𝑙𝑡</m:t>
                    </m:r>
                    <m:d>
                      <m:dPr>
                        <m:ctrlPr>
                          <a:rPr lang="en-US" alt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en-US" sz="24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ctrlP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400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:r>
                  <a:rPr lang="en-US" altLang="en-US" sz="2400" dirty="0"/>
                  <a:t>Homomorphism: </a:t>
                </a:r>
                <a:endParaRPr lang="en-US" altLang="en-US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en-US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=</a:t>
                </a:r>
                <a:br>
                  <a:rPr lang="en-US" altLang="en-US" dirty="0"/>
                </a:br>
                <a:r>
                  <a:rPr lang="en-US" altLang="en-US" dirty="0"/>
                  <a:t>	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dirty="0"/>
              </a:p>
              <a:p>
                <a:pPr eaLnBrk="1" hangingPunct="1"/>
                <a:r>
                  <a:rPr lang="en-US" altLang="en-US" sz="2200" dirty="0">
                    <a:sym typeface="Wingdings" panose="05000000000000000000" pitchFamily="2" charset="2"/>
                  </a:rPr>
                  <a:t> 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>
                    <a:sym typeface="Wingdings" panose="05000000000000000000" pitchFamily="2" charset="2"/>
                  </a:rPr>
                  <a:t>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200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  <a:blipFill>
                <a:blip r:embed="rId3"/>
                <a:stretch>
                  <a:fillRect l="-462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8566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Encryption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30213" y="1344614"/>
            <a:ext cx="8388350" cy="50101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First proposed – and still widely used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two </a:t>
            </a:r>
            <a:r>
              <a:rPr lang="en-US" altLang="en-US" sz="2400" dirty="0">
                <a:solidFill>
                  <a:srgbClr val="008080"/>
                </a:solidFill>
              </a:rPr>
              <a:t>large primes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p,q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dirty="0"/>
              <a:t>; let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n=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pq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prime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/>
              <a:t> </a:t>
            </a:r>
            <a:r>
              <a:rPr lang="en-US" altLang="en-US" sz="2400" dirty="0"/>
              <a:t>(public key: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&lt;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n,e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&gt;</a:t>
            </a:r>
            <a:r>
              <a:rPr lang="en-US" altLang="en-US" sz="2400" dirty="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Or co-prime with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Φ(n) =(p-1)(q-1)</a:t>
            </a:r>
            <a:endParaRPr lang="en-US" altLang="en-US" sz="24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Let private key be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d=e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-1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Φ(n) </a:t>
            </a:r>
            <a:r>
              <a:rPr lang="en-US" altLang="en-US" sz="2400" dirty="0"/>
              <a:t>(i.e.,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400" dirty="0"/>
              <a:t>)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Encryption: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m)=m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Decryption: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c)=c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Correctness: 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(m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 mod n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Intuitively: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400" dirty="0"/>
              <a:t> </a:t>
            </a:r>
            <a:r>
              <a:rPr lang="en-US" altLang="en-US" sz="2400" dirty="0">
                <a:sym typeface="Wingdings" panose="05000000000000000000" pitchFamily="2" charset="2"/>
              </a:rPr>
              <a:t>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 mod n</a:t>
            </a:r>
            <a:endParaRPr lang="en-US" altLang="en-US" sz="24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But why? Remember Euler’s theorem.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15</a:t>
            </a:fld>
            <a:endParaRPr lang="en-US" altLang="en-US"/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Cryptosystem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31229" y="965507"/>
            <a:ext cx="8755116" cy="5278131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Correctness:  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1+l 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=m 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=m (m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)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endParaRPr lang="en-US" altLang="en-US" sz="2400" i="1" dirty="0">
              <a:latin typeface="Times New Roman" pitchFamily="18" charset="0"/>
              <a:cs typeface="Times New Roman" pitchFamily="18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mod n =m (m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mod n )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mod n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err="1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Eulers’Theorem</a:t>
            </a: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: </a:t>
            </a:r>
            <a:r>
              <a:rPr lang="en-US" altLang="en-US" sz="24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4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altLang="en-US" sz="24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(n) </a:t>
            </a:r>
            <a:r>
              <a:rPr lang="en-US" altLang="en-US" sz="24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mod n=1 mod n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mod n=m 1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mod n =m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/>
              <a:t>Comments: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m&lt;n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m= m mod 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err="1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Eulers</a:t>
            </a:r>
            <a:r>
              <a:rPr lang="en-US" altLang="en-US" sz="28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’ Theorem holds (only) if </a:t>
            </a:r>
            <a:r>
              <a:rPr lang="en-US" altLang="en-US" sz="2800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m, n </a:t>
            </a:r>
            <a:r>
              <a:rPr lang="en-US" altLang="en-US" sz="28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are co-primes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If not co-primes? Use Chinese Reminder Theorem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 nice, not very complex argument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But: beyond our scope – take Crypto!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Number of messages co-prime to </a:t>
            </a:r>
            <a:r>
              <a:rPr lang="en-US" altLang="en-US" sz="2400" i="1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n </a:t>
            </a: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?!</a:t>
            </a:r>
          </a:p>
        </p:txBody>
      </p:sp>
    </p:spTree>
    <p:extLst>
      <p:ext uri="{BB962C8B-B14F-4D97-AF65-F5344CB8AC3E}">
        <p14:creationId xmlns:p14="http://schemas.microsoft.com/office/powerpoint/2010/main" val="198770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60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7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RSA Problem and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</p:spPr>
            <p:txBody>
              <a:bodyPr/>
              <a:lstStyle/>
              <a:p>
                <a:r>
                  <a:rPr lang="en-US" sz="2200" dirty="0"/>
                  <a:t>RSA problem: Find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 , </a:t>
                </a:r>
                <a:r>
                  <a:rPr lang="en-US" sz="2200" dirty="0"/>
                  <a:t>given </a:t>
                </a:r>
                <a:r>
                  <a:rPr 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200" dirty="0"/>
                  <a:t> and ‘ciphertext’ value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c=m</a:t>
                </a:r>
                <a:r>
                  <a:rPr lang="en-US" altLang="en-US" sz="2200" i="1" baseline="30000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 mod n</a:t>
                </a:r>
              </a:p>
              <a:p>
                <a:r>
                  <a:rPr lang="en-US" sz="2200" dirty="0"/>
                  <a:t>RSA assumption: if </a:t>
                </a:r>
                <a:r>
                  <a:rPr 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200" dirty="0"/>
                  <a:t> are chosen `correctly’, then the RSA problem is `hard’</a:t>
                </a:r>
              </a:p>
              <a:p>
                <a:pPr lvl="1"/>
                <a:r>
                  <a:rPr lang="en-US" sz="2200" dirty="0"/>
                  <a:t>I.e., no efficient algorithm can find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sz="2200" dirty="0"/>
                  <a:t> with non-negligible probability</a:t>
                </a:r>
              </a:p>
              <a:p>
                <a:pPr lvl="1"/>
                <a:r>
                  <a:rPr lang="en-US" sz="2200" dirty="0"/>
                  <a:t>For `large’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</a:t>
                </a:r>
                <a:r>
                  <a:rPr lang="en-US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𝑚</m:t>
                    </m:r>
                    <m:groupChr>
                      <m:groupChrPr>
                        <m:chr m:val="←"/>
                        <m:vertJc m:val="bot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$</m:t>
                        </m:r>
                      </m:e>
                    </m:groupCh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{1,…,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200" dirty="0"/>
                  <a:t> </a:t>
                </a:r>
              </a:p>
              <a:p>
                <a:r>
                  <a:rPr lang="en-US" sz="2200" dirty="0"/>
                  <a:t>Relation between RSA and factoring:</a:t>
                </a:r>
              </a:p>
              <a:p>
                <a:pPr lvl="1"/>
                <a:r>
                  <a:rPr lang="en-US" sz="2200" dirty="0"/>
                  <a:t>Factoring algorithm </a:t>
                </a:r>
                <a:r>
                  <a:rPr lang="en-US" sz="2200" dirty="0">
                    <a:sym typeface="Wingdings" panose="05000000000000000000" pitchFamily="2" charset="2"/>
                  </a:rPr>
                  <a:t> algorithm to ‘break’ RSA</a:t>
                </a:r>
              </a:p>
              <a:p>
                <a:pPr lvl="2"/>
                <a:r>
                  <a:rPr lang="en-US" sz="1800" dirty="0">
                    <a:sym typeface="Wingdings" panose="05000000000000000000" pitchFamily="2" charset="2"/>
                  </a:rPr>
                  <a:t>Simply use that to find the factors of n, then </a:t>
                </a:r>
                <a:r>
                  <a:rPr lang="en-US" altLang="en-US" sz="1800" i="1" dirty="0" err="1">
                    <a:latin typeface="Times New Roman" pitchFamily="18" charset="0"/>
                    <a:cs typeface="Times New Roman" pitchFamily="18" charset="0"/>
                  </a:rPr>
                  <a:t>Φ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(n) ,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then compute the decryption key so you can reveal m.</a:t>
                </a:r>
                <a:endParaRPr lang="en-US" sz="1800" dirty="0">
                  <a:sym typeface="Wingdings" panose="05000000000000000000" pitchFamily="2" charset="2"/>
                </a:endParaRPr>
              </a:p>
              <a:p>
                <a:pPr lvl="1"/>
                <a:r>
                  <a:rPr lang="en-US" sz="2200" dirty="0">
                    <a:sym typeface="Wingdings" panose="05000000000000000000" pitchFamily="2" charset="2"/>
                  </a:rPr>
                  <a:t>But: RSA-breaking may </a:t>
                </a:r>
                <a:r>
                  <a:rPr lang="en-US" sz="2200" i="1" u="sng" dirty="0">
                    <a:sym typeface="Wingdings" panose="05000000000000000000" pitchFamily="2" charset="2"/>
                  </a:rPr>
                  <a:t>not </a:t>
                </a:r>
                <a:r>
                  <a:rPr lang="en-US" sz="2200" dirty="0">
                    <a:sym typeface="Wingdings" panose="05000000000000000000" pitchFamily="2" charset="2"/>
                  </a:rPr>
                  <a:t>allow factoring </a:t>
                </a:r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  <a:blipFill>
                <a:blip r:embed="rId2"/>
                <a:stretch>
                  <a:fillRect l="-154" t="-7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884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PKC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9" y="978924"/>
            <a:ext cx="8229600" cy="4981575"/>
          </a:xfrm>
        </p:spPr>
        <p:txBody>
          <a:bodyPr/>
          <a:lstStyle/>
          <a:p>
            <a:r>
              <a:rPr lang="en-US" sz="2400" dirty="0"/>
              <a:t>It is a deterministic encryption scheme </a:t>
            </a:r>
            <a:r>
              <a:rPr lang="en-US" sz="2400" dirty="0">
                <a:sym typeface="Wingdings" pitchFamily="2" charset="2"/>
              </a:rPr>
              <a:t> cannot be IND-CPA secure.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/>
              <a:t>RSA assumption does not rule out exposure of partial information about the plaintext.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i="1" dirty="0">
                <a:solidFill>
                  <a:srgbClr val="FF00FF"/>
                </a:solidFill>
              </a:rPr>
              <a:t>A solution: apply a random padding to the plaintext then encrypt using RSA.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1956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F0D76F-E1A3-4951-AEAA-97D3A27CE7FC}" type="slidenum">
              <a:rPr lang="he-IL" altLang="en-US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3277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46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Padded RSA</a:t>
            </a:r>
          </a:p>
        </p:txBody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97656" y="989628"/>
            <a:ext cx="8548687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FF"/>
                </a:solidFill>
              </a:rPr>
              <a:t>Pad and </a:t>
            </a:r>
            <a:r>
              <a:rPr lang="en-US" altLang="en-US" sz="2600" dirty="0" err="1">
                <a:solidFill>
                  <a:srgbClr val="FF00FF"/>
                </a:solidFill>
              </a:rPr>
              <a:t>Unpad</a:t>
            </a:r>
            <a:r>
              <a:rPr lang="en-US" altLang="en-US" sz="2600" dirty="0">
                <a:solidFill>
                  <a:srgbClr val="FF00FF"/>
                </a:solidFill>
              </a:rPr>
              <a:t> functions:</a:t>
            </a:r>
            <a:br>
              <a:rPr lang="en-US" altLang="en-US" sz="2600" dirty="0">
                <a:solidFill>
                  <a:srgbClr val="FF00FF"/>
                </a:solidFill>
              </a:rPr>
            </a:br>
            <a:r>
              <a:rPr lang="en-US" altLang="en-US" sz="2600" dirty="0">
                <a:solidFill>
                  <a:srgbClr val="FF00FF"/>
                </a:solidFill>
              </a:rPr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Encryption with padding: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Decryption with </a:t>
            </a:r>
            <a:r>
              <a:rPr lang="en-US" altLang="en-US" sz="2200" dirty="0" err="1">
                <a:solidFill>
                  <a:srgbClr val="FF00FF"/>
                </a:solidFill>
              </a:rPr>
              <a:t>unpad</a:t>
            </a:r>
            <a:r>
              <a:rPr lang="en-US" altLang="en-US" sz="2200" dirty="0">
                <a:solidFill>
                  <a:srgbClr val="FF00FF"/>
                </a:solidFill>
              </a:rPr>
              <a:t>:</a:t>
            </a:r>
            <a:br>
              <a:rPr lang="en-US" altLang="en-US" sz="2200" dirty="0">
                <a:solidFill>
                  <a:srgbClr val="FF00FF"/>
                </a:solidFill>
              </a:rPr>
            </a:br>
            <a:endParaRPr lang="en-US" altLang="en-US" sz="2200" dirty="0">
              <a:solidFill>
                <a:srgbClr val="FF00FF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So it adds randomization to Prevent detection of repeating plaintext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Padding must be done carefully; certain padding algorithms still do not guarantee CPA security.</a:t>
            </a:r>
          </a:p>
        </p:txBody>
      </p:sp>
      <p:graphicFrame>
        <p:nvGraphicFramePr>
          <p:cNvPr id="32775" name="Object 4"/>
          <p:cNvGraphicFramePr>
            <a:graphicFrameLocks noChangeAspect="1"/>
          </p:cNvGraphicFramePr>
          <p:nvPr/>
        </p:nvGraphicFramePr>
        <p:xfrm>
          <a:off x="4609199" y="1496301"/>
          <a:ext cx="3724275" cy="124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משוואה" r:id="rId3" imgW="1447560" imgH="482400" progId="Equation.3">
                  <p:embed/>
                </p:oleObj>
              </mc:Choice>
              <mc:Fallback>
                <p:oleObj name="משוואה" r:id="rId3" imgW="1447560" imgH="482400" progId="Equation.3">
                  <p:embed/>
                  <p:pic>
                    <p:nvPicPr>
                      <p:cNvPr id="3277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1496301"/>
                        <a:ext cx="3724275" cy="1243012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/>
        </p:nvGraphicFramePr>
        <p:xfrm>
          <a:off x="4609199" y="898930"/>
          <a:ext cx="3727450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משוואה" r:id="rId5" imgW="1447560" imgH="203040" progId="Equation.3">
                  <p:embed/>
                </p:oleObj>
              </mc:Choice>
              <mc:Fallback>
                <p:oleObj name="משוואה" r:id="rId5" imgW="1447560" imgH="203040" progId="Equation.3">
                  <p:embed/>
                  <p:pic>
                    <p:nvPicPr>
                      <p:cNvPr id="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898930"/>
                        <a:ext cx="3727450" cy="5238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4748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Digital Signature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1758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Public key encryption.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Digital signatures.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1828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Public Key Digital Signatures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2" y="3933610"/>
            <a:ext cx="8186287" cy="2133291"/>
          </a:xfrm>
        </p:spPr>
        <p:txBody>
          <a:bodyPr/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Sign using a private, secret signing key (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A.s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Validate using a </a:t>
            </a:r>
            <a:r>
              <a:rPr lang="en-GB" altLang="en-US" sz="2400" u="sng" dirty="0"/>
              <a:t>public</a:t>
            </a:r>
            <a:r>
              <a:rPr lang="en-GB" altLang="en-US" sz="2400" dirty="0"/>
              <a:t> verification key (</a:t>
            </a:r>
            <a:r>
              <a:rPr lang="en-US" altLang="he-IL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A.v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Everybody can validate signatures at any time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Provides authentication, integrity </a:t>
            </a:r>
            <a:r>
              <a:rPr lang="en-GB" altLang="en-US" sz="2000" b="1" u="sng" dirty="0"/>
              <a:t>and</a:t>
            </a:r>
            <a:r>
              <a:rPr lang="en-GB" altLang="en-US" sz="2000" dirty="0"/>
              <a:t> evidence / non-repudiation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MAC: ‘just’ authentication + integrity, no evidence, can repudiate</a:t>
            </a:r>
            <a:endParaRPr lang="en-US" altLang="en-US" sz="24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EEDAE1-DAE8-4931-AF0B-3201916E57FA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33"/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4" name="Rectangle 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Line 5"/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38" name="Text Box 8"/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41" name="Line 12"/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2" name="Line 12"/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3" name="Text Box 14"/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44" name="Line 6"/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Rectangle 44"/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5" name="Rectangle 4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4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0" name="Straight Arrow Connector 49"/>
            <p:cNvCxnSpPr>
              <a:cxnSpLocks/>
              <a:endCxn id="51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 Box 14"/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52" name="Straight Arrow Connector 51"/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 Box 14"/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5" name="Picture 73">
              <a:extLst>
                <a:ext uri="{FF2B5EF4-FFF2-40B4-BE49-F238E27FC236}">
                  <a16:creationId xmlns:a16="http://schemas.microsoft.com/office/drawing/2014/main" id="{4E4D9A6D-9E2F-4596-94AC-E4C7D6B876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56" name="Picture 74">
              <a:extLst>
                <a:ext uri="{FF2B5EF4-FFF2-40B4-BE49-F238E27FC236}">
                  <a16:creationId xmlns:a16="http://schemas.microsoft.com/office/drawing/2014/main" id="{F3B36AFE-F7DD-44B0-BAE3-9638A66747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30" name="Text Box 10">
              <a:extLst>
                <a:ext uri="{FF2B5EF4-FFF2-40B4-BE49-F238E27FC236}">
                  <a16:creationId xmlns:a16="http://schemas.microsoft.com/office/drawing/2014/main" id="{F9E94A3D-933D-4740-A945-331CF7C187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31" name="Elbow Connector 47">
              <a:extLst>
                <a:ext uri="{FF2B5EF4-FFF2-40B4-BE49-F238E27FC236}">
                  <a16:creationId xmlns:a16="http://schemas.microsoft.com/office/drawing/2014/main" id="{74B6D311-D2E9-41CD-B22E-ED2F7CF4AF46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Line 6">
              <a:extLst>
                <a:ext uri="{FF2B5EF4-FFF2-40B4-BE49-F238E27FC236}">
                  <a16:creationId xmlns:a16="http://schemas.microsoft.com/office/drawing/2014/main" id="{A328EC60-A2A8-44B9-BEDE-797A28BF61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8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573494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Digital Signatures Security: Unforgeability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</p:spPr>
            <p:txBody>
              <a:bodyPr/>
              <a:lstStyle/>
              <a:p>
                <a:pPr marL="342900" lvl="1" indent="-342900" eaLnBrk="1" hangingPunct="1">
                  <a:lnSpc>
                    <a:spcPct val="90000"/>
                  </a:lnSpc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200" dirty="0"/>
                  <a:t>Unforgeability: given 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en-US" sz="2200" dirty="0"/>
                  <a:t>, attacker should be unable to find </a:t>
                </a:r>
                <a:r>
                  <a:rPr lang="en-US" altLang="en-US" sz="2200" b="1" dirty="0"/>
                  <a:t>any</a:t>
                </a:r>
                <a:r>
                  <a:rPr lang="en-US" altLang="en-US" sz="2200" dirty="0"/>
                  <a:t> ‘valid’ (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l-GR" altLang="he-IL" sz="2200" i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l-GR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en-US" sz="2200" dirty="0"/>
                  <a:t>), i.e., </a:t>
                </a:r>
                <a:r>
                  <a:rPr lang="en-US" altLang="he-IL" sz="2200" i="1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200" i="1" baseline="-25000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(m,</a:t>
                </a:r>
                <a:r>
                  <a:rPr lang="el-GR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σ</a:t>
                </a:r>
                <a:r>
                  <a:rPr lang="en-US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)=OK</a:t>
                </a:r>
                <a:endParaRPr lang="en-US" altLang="he-IL" sz="2200" dirty="0"/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dirty="0"/>
                  <a:t>Even when attacker can select messages </a:t>
                </a:r>
                <a14:m>
                  <m:oMath xmlns:m="http://schemas.openxmlformats.org/officeDocument/2006/math">
                    <m:r>
                      <a:rPr lang="en-US" altLang="en-US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en-US" dirty="0"/>
                  <a:t>’, receive </a:t>
                </a:r>
                <a:r>
                  <a:rPr lang="el-GR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’=S</a:t>
                </a:r>
                <a:r>
                  <a:rPr lang="en-US" altLang="he-IL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(m’) – so it has access to the signing oracle</a:t>
                </a:r>
                <a:endParaRPr lang="en-US" altLang="en-US" dirty="0">
                  <a:solidFill>
                    <a:srgbClr val="0000FF"/>
                  </a:solidFill>
                </a:endParaRPr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dirty="0"/>
                  <a:t>And the forgery is for a new message (that was not asked to the oracle). </a:t>
                </a:r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  <a:blipFill>
                <a:blip r:embed="rId3"/>
                <a:stretch>
                  <a:fillRect l="-155" t="-4000" b="-368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roup 29">
            <a:extLst>
              <a:ext uri="{FF2B5EF4-FFF2-40B4-BE49-F238E27FC236}">
                <a16:creationId xmlns:a16="http://schemas.microsoft.com/office/drawing/2014/main" id="{825B0B66-DF4E-490B-8EBF-1FF75C0CEFAE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altLang="he-IL" sz="1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/>
                      </m:groupCh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4"/>
                  <a:stretch>
                    <a:fillRect b="-3883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66C1277-66D1-40F3-B7CF-8EF12F82D3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Line 5">
              <a:extLst>
                <a:ext uri="{FF2B5EF4-FFF2-40B4-BE49-F238E27FC236}">
                  <a16:creationId xmlns:a16="http://schemas.microsoft.com/office/drawing/2014/main" id="{61F49D4B-202A-4693-A67C-E2F660278C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5" name="Text Box 8">
              <a:extLst>
                <a:ext uri="{FF2B5EF4-FFF2-40B4-BE49-F238E27FC236}">
                  <a16:creationId xmlns:a16="http://schemas.microsoft.com/office/drawing/2014/main" id="{9234E370-F1D1-4C14-978D-0C12C11E3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56" name="Line 12">
              <a:extLst>
                <a:ext uri="{FF2B5EF4-FFF2-40B4-BE49-F238E27FC236}">
                  <a16:creationId xmlns:a16="http://schemas.microsoft.com/office/drawing/2014/main" id="{A2BA6BEE-BA63-410A-B816-8EC69C6692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7" name="Line 12">
              <a:extLst>
                <a:ext uri="{FF2B5EF4-FFF2-40B4-BE49-F238E27FC236}">
                  <a16:creationId xmlns:a16="http://schemas.microsoft.com/office/drawing/2014/main" id="{CC523E3B-A323-42BD-93F4-8E3E19C2C5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8" name="Text Box 14">
              <a:extLst>
                <a:ext uri="{FF2B5EF4-FFF2-40B4-BE49-F238E27FC236}">
                  <a16:creationId xmlns:a16="http://schemas.microsoft.com/office/drawing/2014/main" id="{D2002D1C-0D63-45CC-B77C-6591770E5C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5547BB38-4736-4791-A1B7-4853E97F85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5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4B7BA6A0-B765-4270-A39E-80C45F941B79}"/>
                </a:ext>
              </a:extLst>
            </p:cNvPr>
            <p:cNvCxnSpPr>
              <a:cxnSpLocks/>
              <a:endCxn id="62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 Box 14">
              <a:extLst>
                <a:ext uri="{FF2B5EF4-FFF2-40B4-BE49-F238E27FC236}">
                  <a16:creationId xmlns:a16="http://schemas.microsoft.com/office/drawing/2014/main" id="{2753FF24-3055-4515-ADB4-88C3F30A6A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E028ED6-5146-4537-8A9F-62F1DB9B9E22}"/>
                </a:ext>
              </a:extLst>
            </p:cNvPr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 Box 14">
              <a:extLst>
                <a:ext uri="{FF2B5EF4-FFF2-40B4-BE49-F238E27FC236}">
                  <a16:creationId xmlns:a16="http://schemas.microsoft.com/office/drawing/2014/main" id="{E4B8FAFF-5B59-4F78-A4CF-B0A00147F8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Text Box 14">
              <a:extLst>
                <a:ext uri="{FF2B5EF4-FFF2-40B4-BE49-F238E27FC236}">
                  <a16:creationId xmlns:a16="http://schemas.microsoft.com/office/drawing/2014/main" id="{FA4AD2A2-AE96-4E76-8627-1FDE04162D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66" name="Picture 73">
              <a:extLst>
                <a:ext uri="{FF2B5EF4-FFF2-40B4-BE49-F238E27FC236}">
                  <a16:creationId xmlns:a16="http://schemas.microsoft.com/office/drawing/2014/main" id="{1977094F-01E5-423A-84A6-58972CE56F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67" name="Picture 74">
              <a:extLst>
                <a:ext uri="{FF2B5EF4-FFF2-40B4-BE49-F238E27FC236}">
                  <a16:creationId xmlns:a16="http://schemas.microsoft.com/office/drawing/2014/main" id="{8C8ED187-C9BA-42E6-85BD-7800C72F13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68" name="Text Box 10">
              <a:extLst>
                <a:ext uri="{FF2B5EF4-FFF2-40B4-BE49-F238E27FC236}">
                  <a16:creationId xmlns:a16="http://schemas.microsoft.com/office/drawing/2014/main" id="{4102BC11-948F-4ACA-94D1-9E4475139F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69" name="Elbow Connector 47">
              <a:extLst>
                <a:ext uri="{FF2B5EF4-FFF2-40B4-BE49-F238E27FC236}">
                  <a16:creationId xmlns:a16="http://schemas.microsoft.com/office/drawing/2014/main" id="{8F462C11-1EC7-4DC2-A55B-D03E9D8DC6F5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Line 6">
              <a:extLst>
                <a:ext uri="{FF2B5EF4-FFF2-40B4-BE49-F238E27FC236}">
                  <a16:creationId xmlns:a16="http://schemas.microsoft.com/office/drawing/2014/main" id="{3F56D671-9A8F-496D-BD6B-B5DDCF3DBF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9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93083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Definition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22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631045-5202-0449-B12A-EBA4931DB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14" y="1158975"/>
            <a:ext cx="6565656" cy="48073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454D51-78A9-D16E-0DBE-E0C266F16179}"/>
              </a:ext>
            </a:extLst>
          </p:cNvPr>
          <p:cNvSpPr txBox="1"/>
          <p:nvPr/>
        </p:nvSpPr>
        <p:spPr>
          <a:xfrm flipH="1">
            <a:off x="1536404" y="2134209"/>
            <a:ext cx="5847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6CBF96F-D1DC-BF52-AF72-FFB30BA40EE0}"/>
              </a:ext>
            </a:extLst>
          </p:cNvPr>
          <p:cNvSpPr/>
          <p:nvPr/>
        </p:nvSpPr>
        <p:spPr bwMode="auto">
          <a:xfrm>
            <a:off x="4619847" y="2195624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68D2B8-0D77-AC6E-BA79-1A1ED334FBAD}"/>
              </a:ext>
            </a:extLst>
          </p:cNvPr>
          <p:cNvSpPr/>
          <p:nvPr/>
        </p:nvSpPr>
        <p:spPr bwMode="auto">
          <a:xfrm>
            <a:off x="5442098" y="2195624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7417CC2-A5E1-3A3D-FD87-7A0B2C8B4CDC}"/>
              </a:ext>
            </a:extLst>
          </p:cNvPr>
          <p:cNvSpPr/>
          <p:nvPr/>
        </p:nvSpPr>
        <p:spPr bwMode="auto">
          <a:xfrm>
            <a:off x="2649279" y="5165652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84A9BC0-956F-FFC1-10F5-EEBEB051690F}"/>
              </a:ext>
            </a:extLst>
          </p:cNvPr>
          <p:cNvSpPr/>
          <p:nvPr/>
        </p:nvSpPr>
        <p:spPr bwMode="auto">
          <a:xfrm>
            <a:off x="2934586" y="5621939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61859F-A57B-BBDC-6E30-95FFD855D04D}"/>
              </a:ext>
            </a:extLst>
          </p:cNvPr>
          <p:cNvSpPr txBox="1"/>
          <p:nvPr/>
        </p:nvSpPr>
        <p:spPr>
          <a:xfrm>
            <a:off x="2569778" y="5049914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DEAB50-0D7D-216E-409F-86051B3D7778}"/>
              </a:ext>
            </a:extLst>
          </p:cNvPr>
          <p:cNvSpPr txBox="1"/>
          <p:nvPr/>
        </p:nvSpPr>
        <p:spPr>
          <a:xfrm>
            <a:off x="2855085" y="5499112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DBF37F-8C45-2722-C232-F591F7C45BD5}"/>
              </a:ext>
            </a:extLst>
          </p:cNvPr>
          <p:cNvSpPr txBox="1"/>
          <p:nvPr/>
        </p:nvSpPr>
        <p:spPr>
          <a:xfrm>
            <a:off x="4503132" y="2134209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FC8A48-57DE-552D-1C31-FBB1F4348BAC}"/>
              </a:ext>
            </a:extLst>
          </p:cNvPr>
          <p:cNvSpPr txBox="1"/>
          <p:nvPr/>
        </p:nvSpPr>
        <p:spPr>
          <a:xfrm>
            <a:off x="5362597" y="2134210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A97D17-B5E4-3795-5D0A-01A96131C19A}"/>
              </a:ext>
            </a:extLst>
          </p:cNvPr>
          <p:cNvSpPr txBox="1"/>
          <p:nvPr/>
        </p:nvSpPr>
        <p:spPr>
          <a:xfrm>
            <a:off x="3886200" y="2195624"/>
            <a:ext cx="368369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(s, v), the signing and verification keys, respectively.</a:t>
            </a:r>
          </a:p>
        </p:txBody>
      </p:sp>
    </p:spTree>
    <p:extLst>
      <p:ext uri="{BB962C8B-B14F-4D97-AF65-F5344CB8AC3E}">
        <p14:creationId xmlns:p14="http://schemas.microsoft.com/office/powerpoint/2010/main" val="1172232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23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F08395-A213-3C11-7011-F629BD290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437" y="1212332"/>
            <a:ext cx="6630697" cy="16484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7B202E-3A26-A265-A306-39F35C60B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37" y="3371202"/>
            <a:ext cx="6787836" cy="190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36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4788" y="6238029"/>
            <a:ext cx="2133600" cy="457200"/>
          </a:xfrm>
        </p:spPr>
        <p:txBody>
          <a:bodyPr/>
          <a:lstStyle/>
          <a:p>
            <a:pPr>
              <a:defRPr/>
            </a:pPr>
            <a:fld id="{04623CA3-81B3-49F7-A6CB-F5FB0E5C5B77}" type="slidenum">
              <a:rPr lang="he-IL" altLang="en-US"/>
              <a:pPr>
                <a:defRPr/>
              </a:pPr>
              <a:t>24</a:t>
            </a:fld>
            <a:endParaRPr lang="en-US" altLang="en-US" dirty="0"/>
          </a:p>
        </p:txBody>
      </p:sp>
      <p:sp>
        <p:nvSpPr>
          <p:cNvPr id="51205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299450" cy="7810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/>
              <a:t>RSA Signatures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51011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059428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chemeClr val="tx1"/>
                    </a:solidFill>
                  </a:rPr>
                  <a:t>Secret signing key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dirty="0">
                    <a:solidFill>
                      <a:schemeClr val="tx1"/>
                    </a:solidFill>
                  </a:rPr>
                  <a:t>, public verification key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2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200" dirty="0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(m)= </a:t>
                </a:r>
                <a:r>
                  <a:rPr lang="en-GB" altLang="en-US" sz="24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GB" altLang="en-US" sz="2400" i="1" baseline="30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200" dirty="0" err="1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4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baseline="-25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)={ OK if m=</a:t>
                </a:r>
                <a:r>
                  <a:rPr lang="en-GB" alt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4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chemeClr val="tx1"/>
                    </a:solidFill>
                  </a:rPr>
                  <a:t>Long messages</a:t>
                </a:r>
                <a:r>
                  <a:rPr lang="en-GB" altLang="en-US" sz="2400" dirty="0"/>
                  <a:t>?</a:t>
                </a:r>
                <a:endParaRPr lang="en-US" altLang="en-US" sz="2400" dirty="0">
                  <a:solidFill>
                    <a:schemeClr val="tx1"/>
                  </a:solidFill>
                </a:endParaRP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Hint: use collision resistant hash function (CRHF) </a:t>
                </a: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000" dirty="0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(m)= h(m)</a:t>
                </a:r>
                <a:r>
                  <a:rPr lang="en-GB" altLang="en-US" sz="20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 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000" dirty="0" err="1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0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baseline="-25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0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)={ OK if h(m)=</a:t>
                </a:r>
                <a:r>
                  <a:rPr lang="en-GB" altLang="en-US" sz="20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0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  <a:br>
                  <a:rPr lang="en-US" altLang="en-US" sz="2000" dirty="0">
                    <a:solidFill>
                      <a:schemeClr val="tx1"/>
                    </a:solidFill>
                  </a:rPr>
                </a:br>
                <a:endParaRPr lang="en-US" alt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5101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059428"/>
              </a:xfrm>
              <a:blipFill>
                <a:blip r:embed="rId3"/>
                <a:stretch>
                  <a:fillRect l="-147" t="-1240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rapezoid 4">
            <a:extLst>
              <a:ext uri="{FF2B5EF4-FFF2-40B4-BE49-F238E27FC236}">
                <a16:creationId xmlns:a16="http://schemas.microsoft.com/office/drawing/2014/main" id="{CBBF0110-867B-E923-E23D-178FF59715E7}"/>
              </a:ext>
            </a:extLst>
          </p:cNvPr>
          <p:cNvSpPr/>
          <p:nvPr/>
        </p:nvSpPr>
        <p:spPr bwMode="auto">
          <a:xfrm rot="10800000">
            <a:off x="2880993" y="4354014"/>
            <a:ext cx="2875936" cy="490133"/>
          </a:xfrm>
          <a:prstGeom prst="trapezoid">
            <a:avLst>
              <a:gd name="adj" fmla="val 194084"/>
            </a:avLst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/>
              <p:nvPr/>
            </p:nvSpPr>
            <p:spPr bwMode="auto">
              <a:xfrm>
                <a:off x="2895742" y="3811762"/>
                <a:ext cx="2861187" cy="516194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dirty="0">
                    <a:latin typeface="Arial" pitchFamily="34" charset="0"/>
                    <a:cs typeface="Arial" pitchFamily="34" charset="0"/>
                  </a:rPr>
                  <a:t>Message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95742" y="3811762"/>
                <a:ext cx="2861187" cy="51619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/>
              <p:nvPr/>
            </p:nvSpPr>
            <p:spPr>
              <a:xfrm>
                <a:off x="3844247" y="4354014"/>
                <a:ext cx="9641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247" y="4354014"/>
                <a:ext cx="964175" cy="461665"/>
              </a:xfrm>
              <a:prstGeom prst="rect">
                <a:avLst/>
              </a:prstGeom>
              <a:blipFill>
                <a:blip r:embed="rId5"/>
                <a:stretch>
                  <a:fillRect l="-5195" r="-1299" b="-131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F26FF292-3009-0B4E-67B9-7382A8419037}"/>
              </a:ext>
            </a:extLst>
          </p:cNvPr>
          <p:cNvSpPr/>
          <p:nvPr/>
        </p:nvSpPr>
        <p:spPr bwMode="auto">
          <a:xfrm>
            <a:off x="3835847" y="4870206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/>
              <p:nvPr/>
            </p:nvSpPr>
            <p:spPr>
              <a:xfrm>
                <a:off x="3835847" y="4871378"/>
                <a:ext cx="9662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5847" y="4871378"/>
                <a:ext cx="966227" cy="461665"/>
              </a:xfrm>
              <a:prstGeom prst="rect">
                <a:avLst/>
              </a:prstGeom>
              <a:blipFill>
                <a:blip r:embed="rId6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3A6A170C-F446-EB4B-31CB-71ACA9CB7B88}"/>
              </a:ext>
            </a:extLst>
          </p:cNvPr>
          <p:cNvSpPr/>
          <p:nvPr/>
        </p:nvSpPr>
        <p:spPr bwMode="auto">
          <a:xfrm>
            <a:off x="3835847" y="5423946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/>
              <p:nvPr/>
            </p:nvSpPr>
            <p:spPr>
              <a:xfrm>
                <a:off x="3790802" y="5438856"/>
                <a:ext cx="1056315" cy="461665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Sign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0802" y="5438856"/>
                <a:ext cx="1056315" cy="461665"/>
              </a:xfrm>
              <a:prstGeom prst="rect">
                <a:avLst/>
              </a:prstGeom>
              <a:blipFill>
                <a:blip r:embed="rId7"/>
                <a:stretch>
                  <a:fillRect l="-9524" t="-10811" b="-270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32D6E821-10EC-D7D5-CCAC-A13C7A5F7A65}"/>
              </a:ext>
            </a:extLst>
          </p:cNvPr>
          <p:cNvSpPr/>
          <p:nvPr/>
        </p:nvSpPr>
        <p:spPr bwMode="auto">
          <a:xfrm>
            <a:off x="3835847" y="5950437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/>
              <p:nvPr/>
            </p:nvSpPr>
            <p:spPr>
              <a:xfrm>
                <a:off x="3835847" y="5951609"/>
                <a:ext cx="1125629" cy="4682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5847" y="5951609"/>
                <a:ext cx="1125629" cy="46820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1081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/>
      <p:bldP spid="9" grpId="0" animBg="1"/>
      <p:bldP spid="10" grpId="0"/>
      <p:bldP spid="11" grpId="0" animBg="1"/>
      <p:bldP spid="12" grpId="0" animBg="1"/>
      <p:bldP spid="13" grpId="0" animBg="1"/>
      <p:bldP spid="1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Discrete-Log Digital Signature?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49350"/>
            <a:ext cx="8436077" cy="4981575"/>
          </a:xfrm>
        </p:spPr>
        <p:txBody>
          <a:bodyPr/>
          <a:lstStyle/>
          <a:p>
            <a:r>
              <a:rPr lang="en-US" dirty="0"/>
              <a:t>Can we sign based on assuming</a:t>
            </a:r>
            <a:br>
              <a:rPr lang="en-US" dirty="0"/>
            </a:br>
            <a:r>
              <a:rPr lang="en-US" dirty="0"/>
              <a:t>discrete log is hard? </a:t>
            </a:r>
          </a:p>
          <a:p>
            <a:r>
              <a:rPr lang="en-US" dirty="0"/>
              <a:t>Most well-known, popular scheme: DSA</a:t>
            </a:r>
          </a:p>
          <a:p>
            <a:pPr lvl="1"/>
            <a:r>
              <a:rPr lang="en-US" dirty="0"/>
              <a:t>Digital Signature Algorithm, by NSA/NIST</a:t>
            </a:r>
          </a:p>
          <a:p>
            <a:pPr lvl="1"/>
            <a:r>
              <a:rPr lang="en-US" dirty="0"/>
              <a:t>Details: crypto course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06280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1: Section: 1.4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6: 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Sections 6.4 (except 6.4.4)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Section 6.5 (except 6.5.6, 6.5.7, and 6.5.8), 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And Section 6.6 (except RSA with message recovery and appendix)</a:t>
            </a:r>
            <a:endParaRPr lang="en-US" altLang="he-IL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159941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54052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Encryption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2454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380669" y="419687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58801" y="4230394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2138685" y="4464519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6700623" y="4496849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1383223" y="4121646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6858696" y="4184407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4097411" y="4181492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6052923" y="4068469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2961125" y="403494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2591299" y="3137538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6" name="Line 6"/>
          <p:cNvSpPr>
            <a:spLocks noChangeShapeType="1"/>
          </p:cNvSpPr>
          <p:nvPr/>
        </p:nvSpPr>
        <p:spPr bwMode="auto">
          <a:xfrm>
            <a:off x="3626222" y="4493934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4102321" y="2249708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26" name="Text Box 9"/>
          <p:cNvSpPr txBox="1">
            <a:spLocks noChangeArrowheads="1"/>
          </p:cNvSpPr>
          <p:nvPr/>
        </p:nvSpPr>
        <p:spPr bwMode="auto">
          <a:xfrm>
            <a:off x="4439452" y="3030030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0" name="Text Box 10"/>
          <p:cNvSpPr txBox="1">
            <a:spLocks noChangeArrowheads="1"/>
          </p:cNvSpPr>
          <p:nvPr/>
        </p:nvSpPr>
        <p:spPr bwMode="auto">
          <a:xfrm>
            <a:off x="4097411" y="1614372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3" name="Elbow Connector 2"/>
          <p:cNvCxnSpPr>
            <a:stCxn id="30" idx="2"/>
            <a:endCxn id="24" idx="0"/>
          </p:cNvCxnSpPr>
          <p:nvPr/>
        </p:nvCxnSpPr>
        <p:spPr>
          <a:xfrm rot="16200000" flipH="1">
            <a:off x="4578997" y="2105473"/>
            <a:ext cx="287452" cy="10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4" idx="2"/>
          </p:cNvCxnSpPr>
          <p:nvPr/>
        </p:nvCxnSpPr>
        <p:spPr>
          <a:xfrm rot="5400000">
            <a:off x="4611496" y="2954546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34" idx="3"/>
          </p:cNvCxnSpPr>
          <p:nvPr/>
        </p:nvCxnSpPr>
        <p:spPr>
          <a:xfrm flipH="1">
            <a:off x="3101302" y="3377914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Box 14"/>
          <p:cNvSpPr txBox="1">
            <a:spLocks noChangeArrowheads="1"/>
          </p:cNvSpPr>
          <p:nvPr/>
        </p:nvSpPr>
        <p:spPr bwMode="auto">
          <a:xfrm>
            <a:off x="2862791" y="3729223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823011" y="3377914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 Box 14"/>
          <p:cNvSpPr txBox="1">
            <a:spLocks noChangeArrowheads="1"/>
          </p:cNvSpPr>
          <p:nvPr/>
        </p:nvSpPr>
        <p:spPr bwMode="auto">
          <a:xfrm>
            <a:off x="5933668" y="3717206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39" name="Text Box 14"/>
          <p:cNvSpPr txBox="1">
            <a:spLocks noChangeArrowheads="1"/>
          </p:cNvSpPr>
          <p:nvPr/>
        </p:nvSpPr>
        <p:spPr bwMode="auto">
          <a:xfrm>
            <a:off x="5457601" y="3137538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Encryption</a:t>
            </a:r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E2FAFD18-15F8-2842-B7E8-A026EC6A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4504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755062" cy="779462"/>
          </a:xfrm>
        </p:spPr>
        <p:txBody>
          <a:bodyPr/>
          <a:lstStyle/>
          <a:p>
            <a:r>
              <a:rPr lang="en-US" sz="3800" dirty="0"/>
              <a:t>Public Key Encryption IND-CPA Security</a:t>
            </a:r>
          </a:p>
        </p:txBody>
      </p:sp>
      <p:sp>
        <p:nvSpPr>
          <p:cNvPr id="27" name="Slide Number Placeholder 3">
            <a:extLst>
              <a:ext uri="{FF2B5EF4-FFF2-40B4-BE49-F238E27FC236}">
                <a16:creationId xmlns:a16="http://schemas.microsoft.com/office/drawing/2014/main" id="{5BFA2471-6083-184C-BBA5-4C4247FAA7D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807B634-2CD9-13DB-E85D-2ECECB635D9A}"/>
              </a:ext>
            </a:extLst>
          </p:cNvPr>
          <p:cNvSpPr txBox="1">
            <a:spLocks/>
          </p:cNvSpPr>
          <p:nvPr/>
        </p:nvSpPr>
        <p:spPr>
          <a:xfrm>
            <a:off x="457200" y="1149350"/>
            <a:ext cx="8229600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sz="2200" kern="0" dirty="0"/>
              <a:t>Same security game as before.</a:t>
            </a:r>
          </a:p>
          <a:p>
            <a:pPr lvl="1"/>
            <a:r>
              <a:rPr lang="en-US" sz="2200" kern="0" dirty="0"/>
              <a:t>The attacker chooses two messages of the same length, and is challenged to correctly guess which of these messages was encrypted by the challenger.</a:t>
            </a:r>
          </a:p>
          <a:p>
            <a:r>
              <a:rPr lang="en-US" sz="2200" kern="0" dirty="0"/>
              <a:t>The difference is that the attacker does not need an oracle access to the encryption oracle!</a:t>
            </a:r>
          </a:p>
          <a:p>
            <a:pPr lvl="1"/>
            <a:r>
              <a:rPr lang="en-US" sz="2200" kern="0" dirty="0"/>
              <a:t>The public encryption key (but not the private decryption key) is known to everyone, including the adversary, and can use it to encrypt any message he wants.</a:t>
            </a:r>
          </a:p>
          <a:p>
            <a:r>
              <a:rPr lang="en-US" sz="2200" kern="0" dirty="0">
                <a:solidFill>
                  <a:srgbClr val="FF00FF"/>
                </a:solidFill>
              </a:rPr>
              <a:t>Can a deterministic public key encryption scheme be an IND-CPA secure?</a:t>
            </a:r>
          </a:p>
        </p:txBody>
      </p:sp>
    </p:spTree>
    <p:extLst>
      <p:ext uri="{BB962C8B-B14F-4D97-AF65-F5344CB8AC3E}">
        <p14:creationId xmlns:p14="http://schemas.microsoft.com/office/powerpoint/2010/main" val="1127779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Log-based Encryption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study two constructions:</a:t>
            </a:r>
          </a:p>
          <a:p>
            <a:pPr lvl="1"/>
            <a:r>
              <a:rPr lang="en-US" dirty="0"/>
              <a:t>An adaptation of DH key exchange protocol to perform encryption.</a:t>
            </a:r>
          </a:p>
          <a:p>
            <a:pPr lvl="1"/>
            <a:r>
              <a:rPr lang="en-US" dirty="0" err="1"/>
              <a:t>ElGamal</a:t>
            </a:r>
            <a:r>
              <a:rPr lang="en-US" dirty="0"/>
              <a:t> encryption scheme.</a:t>
            </a: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7994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7CE08-6D63-E8D2-48C6-49A376081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>
            <a:extLst>
              <a:ext uri="{FF2B5EF4-FFF2-40B4-BE49-F238E27FC236}">
                <a16:creationId xmlns:a16="http://schemas.microsoft.com/office/drawing/2014/main" id="{A45181CD-9F3B-08F9-3C6C-E5053DCB25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DH Encryption Scheme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ECDC2201-D7BC-0598-EBAF-70AE3E392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2DD538-55A1-ADD4-6294-17B66F1DD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78" y="1219199"/>
            <a:ext cx="7454052" cy="25964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E44CDB-5CF9-B038-D6DC-46A98CDEBB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8256" y="4018398"/>
            <a:ext cx="5631744" cy="1186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0D6350-E202-82B5-E977-1E2DB3645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7517" y="5454650"/>
            <a:ext cx="3742390" cy="5623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CF37B40-6A11-E858-63BE-2A49BFCCDB8C}"/>
              </a:ext>
            </a:extLst>
          </p:cNvPr>
          <p:cNvSpPr txBox="1"/>
          <p:nvPr/>
        </p:nvSpPr>
        <p:spPr>
          <a:xfrm>
            <a:off x="388938" y="4244622"/>
            <a:ext cx="139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Encryption: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079A21-BE5B-3FB6-1438-2B1604D87D25}"/>
              </a:ext>
            </a:extLst>
          </p:cNvPr>
          <p:cNvSpPr txBox="1"/>
          <p:nvPr/>
        </p:nvSpPr>
        <p:spPr>
          <a:xfrm>
            <a:off x="388938" y="5454135"/>
            <a:ext cx="139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Decryption:</a:t>
            </a:r>
          </a:p>
        </p:txBody>
      </p:sp>
    </p:spTree>
    <p:extLst>
      <p:ext uri="{BB962C8B-B14F-4D97-AF65-F5344CB8AC3E}">
        <p14:creationId xmlns:p14="http://schemas.microsoft.com/office/powerpoint/2010/main" val="3639734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75199-1239-7B2D-DF78-A29E68EAD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>
            <a:extLst>
              <a:ext uri="{FF2B5EF4-FFF2-40B4-BE49-F238E27FC236}">
                <a16:creationId xmlns:a16="http://schemas.microsoft.com/office/drawing/2014/main" id="{5113F6F9-3E6E-B5B4-F112-F9B948DE2A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DH Encryption Scheme---Correctness and Security</a:t>
            </a:r>
          </a:p>
        </p:txBody>
      </p:sp>
      <p:sp>
        <p:nvSpPr>
          <p:cNvPr id="2" name="מציין מיקום תוכן 1">
            <a:extLst>
              <a:ext uri="{FF2B5EF4-FFF2-40B4-BE49-F238E27FC236}">
                <a16:creationId xmlns:a16="http://schemas.microsoft.com/office/drawing/2014/main" id="{2E95E3DF-99FA-F8EA-4FC0-00F83DB40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3964649"/>
            <a:ext cx="8229600" cy="2152562"/>
          </a:xfrm>
        </p:spPr>
        <p:txBody>
          <a:bodyPr/>
          <a:lstStyle/>
          <a:p>
            <a:pPr marL="415925" indent="-285750" eaLnBrk="1" hangingPunct="1"/>
            <a:r>
              <a:rPr lang="en-US" altLang="en-US" sz="2200" dirty="0"/>
              <a:t>May not be secure!</a:t>
            </a:r>
          </a:p>
          <a:p>
            <a:pPr marL="742950" lvl="1" indent="-285750" eaLnBrk="1" hangingPunct="1"/>
            <a:r>
              <a:rPr lang="en-US" altLang="en-US" sz="1800" dirty="0"/>
              <a:t>Believed to be secure under the CDH assumption, however, it is not always true! </a:t>
            </a:r>
            <a:r>
              <a:rPr lang="en-US" altLang="en-US" sz="1800" i="1" dirty="0"/>
              <a:t>g</a:t>
            </a:r>
            <a:r>
              <a:rPr lang="en-US" altLang="en-US" sz="1800" i="1" baseline="30000" dirty="0"/>
              <a:t>ab</a:t>
            </a:r>
            <a:r>
              <a:rPr lang="en-US" altLang="en-US" sz="1800" dirty="0"/>
              <a:t> may leak some information (or bits) as we studied before.</a:t>
            </a:r>
          </a:p>
          <a:p>
            <a:pPr marL="415925" indent="-285750" eaLnBrk="1" hangingPunct="1"/>
            <a:r>
              <a:rPr lang="en-US" altLang="en-US" sz="2200" dirty="0"/>
              <a:t>Solution?</a:t>
            </a:r>
          </a:p>
          <a:p>
            <a:pPr marL="742950" lvl="1" indent="-285750" eaLnBrk="1" hangingPunct="1"/>
            <a:r>
              <a:rPr lang="en-US" altLang="en-US" sz="1800" dirty="0"/>
              <a:t>The hashed DH encryption scheme.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A226FA8B-8F08-8CCF-77FF-A018E87FD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2D3D9C-C1AF-3527-DF61-17E1061D2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229" y="1817512"/>
            <a:ext cx="7266391" cy="202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02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Hashed DH Encryption Scheme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879327"/>
              </a:xfrm>
            </p:spPr>
            <p:txBody>
              <a:bodyPr/>
              <a:lstStyle/>
              <a:p>
                <a:pPr marL="415925" indent="-285750" eaLnBrk="1" hangingPunct="1"/>
                <a:r>
                  <a:rPr lang="en-US" altLang="en-US" sz="2200" dirty="0"/>
                  <a:t>Secure if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h(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mod p) </a:t>
                </a:r>
                <a:r>
                  <a:rPr lang="en-US" altLang="en-US" sz="2200" dirty="0"/>
                  <a:t>is pseudorandom (so the hash function must be a randomness-extractor hash function).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879327"/>
              </a:xfrm>
              <a:blipFill>
                <a:blip r:embed="rId3"/>
                <a:stretch>
                  <a:fillRect t="-2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11BD9D-BE8E-FB39-0E68-2D970EB1F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39" y="2305050"/>
            <a:ext cx="7557787" cy="305417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84868125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93911</TotalTime>
  <Words>1792</Words>
  <Application>Microsoft Macintosh PowerPoint</Application>
  <PresentationFormat>On-screen Show (4:3)</PresentationFormat>
  <Paragraphs>259</Paragraphs>
  <Slides>27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 Unicode MS</vt:lpstr>
      <vt:lpstr>Arial</vt:lpstr>
      <vt:lpstr>Cambria Math</vt:lpstr>
      <vt:lpstr>Garamond</vt:lpstr>
      <vt:lpstr>Times New Roman</vt:lpstr>
      <vt:lpstr>Wingdings</vt:lpstr>
      <vt:lpstr>Edge</vt:lpstr>
      <vt:lpstr>משוואה</vt:lpstr>
      <vt:lpstr>CSE 3400/CSE 5850 - Introduction to Computer &amp; Network Security  / Introduction to Cybersecurity  Lecture 11 Public Key Cryptography– Part II </vt:lpstr>
      <vt:lpstr>Outline</vt:lpstr>
      <vt:lpstr>   Public Key Encryption  </vt:lpstr>
      <vt:lpstr>Public Key Encryption</vt:lpstr>
      <vt:lpstr>Public Key Encryption IND-CPA Security</vt:lpstr>
      <vt:lpstr>Discrete Log-based Encryption</vt:lpstr>
      <vt:lpstr>The DH Encryption Scheme</vt:lpstr>
      <vt:lpstr>The DH Encryption Scheme---Correctness and Security</vt:lpstr>
      <vt:lpstr>The Hashed DH Encryption Scheme</vt:lpstr>
      <vt:lpstr>ElGamal Public Key Encryption </vt:lpstr>
      <vt:lpstr>ElGamal Public Key Encryption </vt:lpstr>
      <vt:lpstr>ElGamal Public Key Cryptosystem </vt:lpstr>
      <vt:lpstr>ElGamal PKC: homomorphism</vt:lpstr>
      <vt:lpstr>RSA Public Key Encryption</vt:lpstr>
      <vt:lpstr>RSA Public Key Cryptosystem</vt:lpstr>
      <vt:lpstr>The RSA Problem and Assumption</vt:lpstr>
      <vt:lpstr>RSA PKC Security</vt:lpstr>
      <vt:lpstr>Padded RSA</vt:lpstr>
      <vt:lpstr>   Digital Signature  </vt:lpstr>
      <vt:lpstr>Public Key Digital Signatures</vt:lpstr>
      <vt:lpstr>Digital Signatures Security: Unforgeability</vt:lpstr>
      <vt:lpstr>Digital Signature Scheme Definition</vt:lpstr>
      <vt:lpstr>Digital Signature Scheme Security</vt:lpstr>
      <vt:lpstr>RSA Signatures</vt:lpstr>
      <vt:lpstr>Discrete-Log Digital Signature? 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654</cp:revision>
  <cp:lastPrinted>2024-11-12T14:11:43Z</cp:lastPrinted>
  <dcterms:created xsi:type="dcterms:W3CDTF">2003-03-23T06:19:47Z</dcterms:created>
  <dcterms:modified xsi:type="dcterms:W3CDTF">2024-11-19T18:55:13Z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